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2"/>
  </p:notesMasterIdLst>
  <p:sldIdLst>
    <p:sldId id="256" r:id="rId2"/>
    <p:sldId id="261" r:id="rId3"/>
    <p:sldId id="277" r:id="rId4"/>
    <p:sldId id="278" r:id="rId5"/>
    <p:sldId id="259" r:id="rId6"/>
    <p:sldId id="260" r:id="rId7"/>
    <p:sldId id="272" r:id="rId8"/>
    <p:sldId id="273" r:id="rId9"/>
    <p:sldId id="266" r:id="rId10"/>
    <p:sldId id="281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2D0E5"/>
    <a:srgbClr val="F1F4F9"/>
    <a:srgbClr val="B9C9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04" autoAdjust="0"/>
    <p:restoredTop sz="57253" autoAdjust="0"/>
  </p:normalViewPr>
  <p:slideViewPr>
    <p:cSldViewPr snapToGrid="0">
      <p:cViewPr varScale="1">
        <p:scale>
          <a:sx n="44" d="100"/>
          <a:sy n="44" d="100"/>
        </p:scale>
        <p:origin x="2184" y="58"/>
      </p:cViewPr>
      <p:guideLst/>
    </p:cSldViewPr>
  </p:slideViewPr>
  <p:notesTextViewPr>
    <p:cViewPr>
      <p:scale>
        <a:sx n="150" d="100"/>
        <a:sy n="15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C883BA-DE77-49BB-9017-467F919B3875}" type="datetimeFigureOut">
              <a:rPr lang="en-US" smtClean="0"/>
              <a:t>11/1/2023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4C83B4-F054-4A6C-8ABF-78BFD4F196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7148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4C83B4-F054-4A6C-8ABF-78BFD4F196F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4053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400" b="0" dirty="0"/>
          </a:p>
          <a:p>
            <a:endParaRPr lang="en-US" sz="1400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C83B4-F054-4A6C-8ABF-78BFD4F196F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7768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sz="1300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C83B4-F054-4A6C-8ABF-78BFD4F196F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2581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C83B4-F054-4A6C-8ABF-78BFD4F196F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8612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C83B4-F054-4A6C-8ABF-78BFD4F196F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3662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4C83B4-F054-4A6C-8ABF-78BFD4F196F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9880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4C83B4-F054-4A6C-8ABF-78BFD4F196F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7389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C83B4-F054-4A6C-8ABF-78BFD4F196F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4484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4C83B4-F054-4A6C-8ABF-78BFD4F196F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8825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90000"/>
                <a:lumMod val="120000"/>
              </a:schemeClr>
            </a:gs>
            <a:gs pos="100000">
              <a:srgbClr val="B9C9E1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157"/>
            <a:ext cx="2356674" cy="6853096"/>
            <a:chOff x="6627813" y="195610"/>
            <a:chExt cx="1952625" cy="5678141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5610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11/1/2023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2">
              <a:lumMod val="7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en.oxforddictionaries.com/definition/echo_chamber" TargetMode="External"/><Relationship Id="rId3" Type="http://schemas.openxmlformats.org/officeDocument/2006/relationships/hyperlink" Target="https://en.oxforddictionaries.com/definition/us/misinformation" TargetMode="External"/><Relationship Id="rId7" Type="http://schemas.openxmlformats.org/officeDocument/2006/relationships/hyperlink" Target="https://www.ted.com/talks/eli_pariser_beware_online_filter_bubbles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merriam-webster.com/dictionary/propaganda" TargetMode="External"/><Relationship Id="rId5" Type="http://schemas.openxmlformats.org/officeDocument/2006/relationships/hyperlink" Target="https://www.dictionary.com/browse/satire" TargetMode="External"/><Relationship Id="rId4" Type="http://schemas.openxmlformats.org/officeDocument/2006/relationships/hyperlink" Target="https://www.poynter.org/reporting-editing/2010/why-journalists-make-mistakes-what-we-can-do-about-them/" TargetMode="External"/><Relationship Id="rId9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d.com/talks/eli_pariser_beware_online_filter_bubbles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hyperlink" Target="https://en.oxforddictionaries.com/definition/echo_chamber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mmonsense.org/education/asset/document/student-handout-reverse-image-search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hyperlink" Target="https://www.snopes.com/" TargetMode="External"/><Relationship Id="rId7" Type="http://schemas.openxmlformats.org/officeDocument/2006/relationships/hyperlink" Target="https://www.poynter.org/ifcn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hyperlink" Target="https://www.allsides.com/media-bias/media-bias-ratings" TargetMode="External"/><Relationship Id="rId10" Type="http://schemas.openxmlformats.org/officeDocument/2006/relationships/image" Target="../media/image13.png"/><Relationship Id="rId4" Type="http://schemas.openxmlformats.org/officeDocument/2006/relationships/image" Target="../media/image10.png"/><Relationship Id="rId9" Type="http://schemas.openxmlformats.org/officeDocument/2006/relationships/hyperlink" Target="https://go-gale-com.library.pittstate.edu/ps/start.do?p=OVIC&amp;u=psu_main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9100" y="-343823"/>
            <a:ext cx="12668250" cy="2209800"/>
          </a:xfrm>
        </p:spPr>
        <p:txBody>
          <a:bodyPr>
            <a:no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FAKE NEWS DETECTION USING NLP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877A12-5591-FC5D-36A1-1ACAAA527BD3}"/>
              </a:ext>
            </a:extLst>
          </p:cNvPr>
          <p:cNvSpPr txBox="1"/>
          <p:nvPr/>
        </p:nvSpPr>
        <p:spPr>
          <a:xfrm>
            <a:off x="7543800" y="3542378"/>
            <a:ext cx="609600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Group Members</a:t>
            </a:r>
            <a:r>
              <a:rPr lang="en-US" alt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en-US" altLang="en-US" sz="32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D.SANDHIYA</a:t>
            </a:r>
          </a:p>
          <a:p>
            <a:r>
              <a:rPr lang="en-US" altLang="en-US" sz="32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P.PRIYADHARSHINI</a:t>
            </a:r>
          </a:p>
          <a:p>
            <a:r>
              <a:rPr lang="en-US" altLang="en-US" sz="32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S.SRIABI</a:t>
            </a:r>
          </a:p>
          <a:p>
            <a:r>
              <a:rPr lang="en-US" altLang="en-US" sz="32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R.NAVEENA</a:t>
            </a:r>
            <a:endParaRPr lang="en-IN" sz="3200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23880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D4C0A1C-C0FC-880D-0401-4ABA372101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5050" y="0"/>
            <a:ext cx="9886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325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Question,mark,circle,round,help - free image from needpix.com">
            <a:extLst>
              <a:ext uri="{FF2B5EF4-FFF2-40B4-BE49-F238E27FC236}">
                <a16:creationId xmlns:a16="http://schemas.microsoft.com/office/drawing/2014/main" id="{2E46D44C-54EB-43E2-A075-00FA1FF189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8385" y="2702838"/>
            <a:ext cx="2104174" cy="2104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E24FEC6B-4141-4AAF-B19C-93EC3D9945E4}"/>
              </a:ext>
            </a:extLst>
          </p:cNvPr>
          <p:cNvGrpSpPr/>
          <p:nvPr/>
        </p:nvGrpSpPr>
        <p:grpSpPr>
          <a:xfrm>
            <a:off x="5248111" y="1801943"/>
            <a:ext cx="6336402" cy="3905964"/>
            <a:chOff x="3455525" y="1611517"/>
            <a:chExt cx="6336402" cy="3905964"/>
          </a:xfrm>
        </p:grpSpPr>
        <p:pic>
          <p:nvPicPr>
            <p:cNvPr id="1028" name="Picture 4" descr="Tips Mempersiapkan Presentasi yang Efektif — Presentasi.net">
              <a:extLst>
                <a:ext uri="{FF2B5EF4-FFF2-40B4-BE49-F238E27FC236}">
                  <a16:creationId xmlns:a16="http://schemas.microsoft.com/office/drawing/2014/main" id="{B724EF70-5D67-402E-9EF2-EE57AAAD08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02455" y="1611517"/>
              <a:ext cx="5846125" cy="39059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29BFF5B-74C5-48A4-91CA-B9BD5CE9395D}"/>
                </a:ext>
              </a:extLst>
            </p:cNvPr>
            <p:cNvSpPr/>
            <p:nvPr/>
          </p:nvSpPr>
          <p:spPr>
            <a:xfrm>
              <a:off x="3455525" y="4105398"/>
              <a:ext cx="2356800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1" dirty="0">
                  <a:ln/>
                  <a:solidFill>
                    <a:srgbClr val="C00000"/>
                  </a:solidFill>
                  <a:effectLst>
                    <a:outerShdw blurRad="50800" dist="38100" dir="8100000" algn="tr" rotWithShape="0">
                      <a:prstClr val="black">
                        <a:alpha val="40000"/>
                      </a:prstClr>
                    </a:outerShdw>
                  </a:effectLst>
                </a:rPr>
                <a:t>Fake News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FBD7FE1-8CC2-4CC2-BF17-B9C2AE4B4798}"/>
                </a:ext>
              </a:extLst>
            </p:cNvPr>
            <p:cNvSpPr/>
            <p:nvPr/>
          </p:nvSpPr>
          <p:spPr>
            <a:xfrm>
              <a:off x="5547117" y="1770392"/>
              <a:ext cx="2356800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1" dirty="0">
                  <a:ln/>
                  <a:solidFill>
                    <a:srgbClr val="C00000"/>
                  </a:solidFill>
                  <a:effectLst>
                    <a:outerShdw blurRad="50800" dist="38100" dir="8100000" algn="tr" rotWithShape="0">
                      <a:prstClr val="black">
                        <a:alpha val="40000"/>
                      </a:prstClr>
                    </a:outerShdw>
                  </a:effectLst>
                </a:rPr>
                <a:t>Misinformation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D99EB8A-B4D6-4392-B675-8C312B42492A}"/>
                </a:ext>
              </a:extLst>
            </p:cNvPr>
            <p:cNvSpPr/>
            <p:nvPr/>
          </p:nvSpPr>
          <p:spPr>
            <a:xfrm>
              <a:off x="7435127" y="4105398"/>
              <a:ext cx="2356800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1" dirty="0">
                  <a:ln/>
                  <a:solidFill>
                    <a:srgbClr val="C00000"/>
                  </a:solidFill>
                  <a:effectLst>
                    <a:outerShdw blurRad="50800" dist="38100" dir="8100000" algn="tr" rotWithShape="0">
                      <a:prstClr val="black">
                        <a:alpha val="40000"/>
                      </a:prstClr>
                    </a:outerShdw>
                  </a:effectLst>
                </a:rPr>
                <a:t>Parody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E46B528D-AAF5-49D2-92D5-5E8EC750D84C}"/>
              </a:ext>
            </a:extLst>
          </p:cNvPr>
          <p:cNvSpPr txBox="1"/>
          <p:nvPr/>
        </p:nvSpPr>
        <p:spPr>
          <a:xfrm>
            <a:off x="1368015" y="2096558"/>
            <a:ext cx="35399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What Is Misinformation</a:t>
            </a:r>
          </a:p>
        </p:txBody>
      </p:sp>
    </p:spTree>
    <p:extLst>
      <p:ext uri="{BB962C8B-B14F-4D97-AF65-F5344CB8AC3E}">
        <p14:creationId xmlns:p14="http://schemas.microsoft.com/office/powerpoint/2010/main" val="14116029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7543142"/>
              </p:ext>
            </p:extLst>
          </p:nvPr>
        </p:nvGraphicFramePr>
        <p:xfrm>
          <a:off x="1812617" y="469900"/>
          <a:ext cx="10074584" cy="6108701"/>
        </p:xfrm>
        <a:graphic>
          <a:graphicData uri="http://schemas.openxmlformats.org/drawingml/2006/table">
            <a:tbl>
              <a:tblPr bandRow="1">
                <a:tableStyleId>{0660B408-B3CF-4A94-85FC-2B1E0A45F4A2}</a:tableStyleId>
              </a:tblPr>
              <a:tblGrid>
                <a:gridCol w="1642103">
                  <a:extLst>
                    <a:ext uri="{9D8B030D-6E8A-4147-A177-3AD203B41FA5}">
                      <a16:colId xmlns:a16="http://schemas.microsoft.com/office/drawing/2014/main" val="1634442271"/>
                    </a:ext>
                  </a:extLst>
                </a:gridCol>
                <a:gridCol w="6872225">
                  <a:extLst>
                    <a:ext uri="{9D8B030D-6E8A-4147-A177-3AD203B41FA5}">
                      <a16:colId xmlns:a16="http://schemas.microsoft.com/office/drawing/2014/main" val="425555976"/>
                    </a:ext>
                  </a:extLst>
                </a:gridCol>
                <a:gridCol w="1560256">
                  <a:extLst>
                    <a:ext uri="{9D8B030D-6E8A-4147-A177-3AD203B41FA5}">
                      <a16:colId xmlns:a16="http://schemas.microsoft.com/office/drawing/2014/main" val="1947586200"/>
                    </a:ext>
                  </a:extLst>
                </a:gridCol>
              </a:tblGrid>
              <a:tr h="671311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Misinformation</a:t>
                      </a:r>
                    </a:p>
                    <a:p>
                      <a:pPr algn="l"/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False or inaccurate information, especially that which is deliberately intended to deceive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hlinkClick r:id="rId3"/>
                        </a:rPr>
                        <a:t>Oxford English Dictionary</a:t>
                      </a:r>
                      <a:endParaRPr lang="en-US" sz="140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12737253"/>
                  </a:ext>
                </a:extLst>
              </a:tr>
              <a:tr h="1001750"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Publication Errors / Corrections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is an action, statement, or publication which is inaccurate or incorrect. Reputable</a:t>
                      </a:r>
                      <a:r>
                        <a:rPr lang="en-US" sz="1600" b="0" i="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news sources u</a:t>
                      </a:r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sually publish corrections</a:t>
                      </a:r>
                      <a:r>
                        <a:rPr lang="en-US" sz="1600" b="0" i="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or retractions.</a:t>
                      </a:r>
                      <a:endParaRPr lang="en-US" sz="160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hlinkClick r:id="rId4"/>
                        </a:rPr>
                        <a:t>Poynter.org</a:t>
                      </a:r>
                      <a:endParaRPr lang="en-US" sz="140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54336899"/>
                  </a:ext>
                </a:extLst>
              </a:tr>
              <a:tr h="748248"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Satire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noun 1. the use of irony, sarcasm, ridicule, or the like, in exposing, denouncing, or deriding vice, folly, etc.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hlinkClick r:id="rId5"/>
                        </a:rPr>
                        <a:t>Dictionary.com</a:t>
                      </a:r>
                      <a:endParaRPr lang="en-US" sz="140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7500124"/>
                  </a:ext>
                </a:extLst>
              </a:tr>
              <a:tr h="671311"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Propaganda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the spreading of ideas, information, or rumor for the purpose of helping or injuring an institution, a cause, or a person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 err="1">
                          <a:hlinkClick r:id="rId6"/>
                        </a:rPr>
                        <a:t>Mirriam</a:t>
                      </a:r>
                      <a:r>
                        <a:rPr lang="en-US" sz="1400" dirty="0">
                          <a:hlinkClick r:id="rId6"/>
                        </a:rPr>
                        <a:t>-Webster</a:t>
                      </a:r>
                      <a:endParaRPr lang="en-US" sz="140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65431670"/>
                  </a:ext>
                </a:extLst>
              </a:tr>
              <a:tr h="958886"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Filter Bubble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A bias created when algorithms predict what results a user wants to see based on information about their location, previous searches, likes, and more. 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hlinkClick r:id="rId7"/>
                        </a:rPr>
                        <a:t>Filter Bubble</a:t>
                      </a:r>
                      <a:endParaRPr lang="en-US" sz="140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63459699"/>
                  </a:ext>
                </a:extLst>
              </a:tr>
              <a:tr h="1157140"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Fake News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propaganda consisting of deliberate inaccuracies, misinformation, or hoaxes spread via traditional print and broadcast news meant to mislead or trigger an emotional response and reaction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131301"/>
                  </a:ext>
                </a:extLst>
              </a:tr>
              <a:tr h="900055"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Echo Chamber	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An environment in which a person encounters only beliefs or opinions that coincide with their own, so that their existing views are reinforced and alternate ideas are not considered. 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hlinkClick r:id="rId8"/>
                        </a:rPr>
                        <a:t>Oxford Dictionary</a:t>
                      </a:r>
                      <a:endParaRPr lang="en-US" sz="140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3033959"/>
                  </a:ext>
                </a:extLst>
              </a:tr>
            </a:tbl>
          </a:graphicData>
        </a:graphic>
      </p:graphicFrame>
      <p:sp>
        <p:nvSpPr>
          <p:cNvPr id="2" name="Oval 1"/>
          <p:cNvSpPr/>
          <p:nvPr/>
        </p:nvSpPr>
        <p:spPr>
          <a:xfrm>
            <a:off x="1319872" y="46924"/>
            <a:ext cx="10949049" cy="1358901"/>
          </a:xfrm>
          <a:prstGeom prst="ellipse">
            <a:avLst/>
          </a:prstGeom>
          <a:solidFill>
            <a:schemeClr val="bg1">
              <a:alpha val="13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FF00"/>
                </a:solidFill>
              </a:ln>
              <a:noFill/>
            </a:endParaRPr>
          </a:p>
        </p:txBody>
      </p:sp>
      <p:pic>
        <p:nvPicPr>
          <p:cNvPr id="1026" name="Picture 2" descr="Silhouette vector clip art of umbrella | Free SVG">
            <a:extLst>
              <a:ext uri="{FF2B5EF4-FFF2-40B4-BE49-F238E27FC236}">
                <a16:creationId xmlns:a16="http://schemas.microsoft.com/office/drawing/2014/main" id="{60BC6937-7CBC-4C02-9065-77B8D2FCE1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58" y="1073178"/>
            <a:ext cx="1843524" cy="1843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79675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7122938"/>
              </p:ext>
            </p:extLst>
          </p:nvPr>
        </p:nvGraphicFramePr>
        <p:xfrm>
          <a:off x="1354296" y="956038"/>
          <a:ext cx="10325101" cy="3016081"/>
        </p:xfrm>
        <a:graphic>
          <a:graphicData uri="http://schemas.openxmlformats.org/drawingml/2006/table">
            <a:tbl>
              <a:tblPr bandRow="1">
                <a:tableStyleId>{0660B408-B3CF-4A94-85FC-2B1E0A45F4A2}</a:tableStyleId>
              </a:tblPr>
              <a:tblGrid>
                <a:gridCol w="1682936">
                  <a:extLst>
                    <a:ext uri="{9D8B030D-6E8A-4147-A177-3AD203B41FA5}">
                      <a16:colId xmlns:a16="http://schemas.microsoft.com/office/drawing/2014/main" val="1634442271"/>
                    </a:ext>
                  </a:extLst>
                </a:gridCol>
                <a:gridCol w="7043112">
                  <a:extLst>
                    <a:ext uri="{9D8B030D-6E8A-4147-A177-3AD203B41FA5}">
                      <a16:colId xmlns:a16="http://schemas.microsoft.com/office/drawing/2014/main" val="425555976"/>
                    </a:ext>
                  </a:extLst>
                </a:gridCol>
                <a:gridCol w="1599053">
                  <a:extLst>
                    <a:ext uri="{9D8B030D-6E8A-4147-A177-3AD203B41FA5}">
                      <a16:colId xmlns:a16="http://schemas.microsoft.com/office/drawing/2014/main" val="1947586200"/>
                    </a:ext>
                  </a:extLst>
                </a:gridCol>
              </a:tblGrid>
              <a:tr h="958886"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Filter Bubble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A bias created when algorithms predict what results a user wants to see based on information about their location, previous searches, likes, and more. 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hlinkClick r:id="rId3"/>
                        </a:rPr>
                        <a:t>Filter Bubble</a:t>
                      </a:r>
                      <a:endParaRPr lang="en-US" sz="140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63459699"/>
                  </a:ext>
                </a:extLst>
              </a:tr>
              <a:tr h="1157140"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Fake News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propaganda consisting of deliberate inaccuracies, misinformation, or hoaxes spread via traditional print and broadcast news meant to mislead or trigger an emotional response and reaction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131301"/>
                  </a:ext>
                </a:extLst>
              </a:tr>
              <a:tr h="900055"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Echo Chamber	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An environment in which a person encounters only beliefs or opinions that coincide with their own, so that their existing views are reinforced and alternate ideas are not considered. 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hlinkClick r:id="rId4"/>
                        </a:rPr>
                        <a:t>Oxford Dictionary</a:t>
                      </a:r>
                      <a:endParaRPr lang="en-US" sz="140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3033959"/>
                  </a:ext>
                </a:extLst>
              </a:tr>
            </a:tbl>
          </a:graphicData>
        </a:graphic>
      </p:graphicFrame>
      <p:sp>
        <p:nvSpPr>
          <p:cNvPr id="4" name="Oval 3"/>
          <p:cNvSpPr/>
          <p:nvPr/>
        </p:nvSpPr>
        <p:spPr>
          <a:xfrm>
            <a:off x="407043" y="1539408"/>
            <a:ext cx="11586258" cy="1608906"/>
          </a:xfrm>
          <a:prstGeom prst="ellipse">
            <a:avLst/>
          </a:prstGeom>
          <a:solidFill>
            <a:schemeClr val="bg1">
              <a:alpha val="13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FF00"/>
                </a:solidFill>
              </a:ln>
              <a:noFill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7A8BF78-9DFE-42AE-AD14-6D7D85F4DB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04362" y="4810849"/>
            <a:ext cx="2026353" cy="10911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D885AE7-2EEB-4445-B2EF-8EA9057C3B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34489" y="4891490"/>
            <a:ext cx="2176864" cy="1091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5479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Users will run into news or news like sites that can contain different types of misleading content.&#10;Some can include:&#10;Misinformation. Errors. Satire. Sponsored content. ClickBait. Partisan content. Conspiracy theories." title="Different types of misleading content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6214" y="62495"/>
            <a:ext cx="9354386" cy="6732006"/>
          </a:xfrm>
        </p:spPr>
      </p:pic>
    </p:spTree>
    <p:extLst>
      <p:ext uri="{BB962C8B-B14F-4D97-AF65-F5344CB8AC3E}">
        <p14:creationId xmlns:p14="http://schemas.microsoft.com/office/powerpoint/2010/main" val="19103927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09699" y="255810"/>
            <a:ext cx="9853613" cy="1280890"/>
          </a:xfrm>
        </p:spPr>
        <p:txBody>
          <a:bodyPr/>
          <a:lstStyle/>
          <a:p>
            <a:r>
              <a:rPr lang="en-US" dirty="0"/>
              <a:t>Fact Checking: Images</a:t>
            </a:r>
          </a:p>
        </p:txBody>
      </p:sp>
      <p:pic>
        <p:nvPicPr>
          <p:cNvPr id="3" name="Picture 2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1037" y="0"/>
            <a:ext cx="5300963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549400" y="1536700"/>
            <a:ext cx="4787104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Images are powerful tools. They can: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Help sell a story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Create strong emotional response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Confirm a narrative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Create doubt</a:t>
            </a:r>
          </a:p>
        </p:txBody>
      </p:sp>
    </p:spTree>
    <p:extLst>
      <p:ext uri="{BB962C8B-B14F-4D97-AF65-F5344CB8AC3E}">
        <p14:creationId xmlns:p14="http://schemas.microsoft.com/office/powerpoint/2010/main" val="23016088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3262" b="1917"/>
          <a:stretch/>
        </p:blipFill>
        <p:spPr>
          <a:xfrm>
            <a:off x="5288280" y="209984"/>
            <a:ext cx="5556885" cy="608413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97280" y="1889760"/>
            <a:ext cx="3825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Check if images have been altered or context removed</a:t>
            </a:r>
          </a:p>
        </p:txBody>
      </p:sp>
    </p:spTree>
    <p:extLst>
      <p:ext uri="{BB962C8B-B14F-4D97-AF65-F5344CB8AC3E}">
        <p14:creationId xmlns:p14="http://schemas.microsoft.com/office/powerpoint/2010/main" val="38681388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5" y="71437"/>
            <a:ext cx="12134850" cy="671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3910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09699" y="255810"/>
            <a:ext cx="9853613" cy="1280890"/>
          </a:xfrm>
        </p:spPr>
        <p:txBody>
          <a:bodyPr/>
          <a:lstStyle/>
          <a:p>
            <a:r>
              <a:rPr lang="en-US" dirty="0"/>
              <a:t>Fact Checking: Sensational Headlines</a:t>
            </a: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8845C2AC-5C8A-4D9F-B777-D8B7992554B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6021" b="367"/>
          <a:stretch/>
        </p:blipFill>
        <p:spPr>
          <a:xfrm>
            <a:off x="391042" y="1436846"/>
            <a:ext cx="4242078" cy="1280890"/>
          </a:xfrm>
          <a:prstGeom prst="rect">
            <a:avLst/>
          </a:prstGeom>
        </p:spPr>
      </p:pic>
      <p:pic>
        <p:nvPicPr>
          <p:cNvPr id="5" name="Picture 4">
            <a:hlinkClick r:id="rId5"/>
            <a:extLst>
              <a:ext uri="{FF2B5EF4-FFF2-40B4-BE49-F238E27FC236}">
                <a16:creationId xmlns:a16="http://schemas.microsoft.com/office/drawing/2014/main" id="{CDDD0C29-41FF-4F7F-A85D-57BC18DD96E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40575" b="20083"/>
          <a:stretch/>
        </p:blipFill>
        <p:spPr>
          <a:xfrm>
            <a:off x="8182176" y="878895"/>
            <a:ext cx="3231300" cy="2396791"/>
          </a:xfrm>
          <a:prstGeom prst="rect">
            <a:avLst/>
          </a:prstGeom>
        </p:spPr>
      </p:pic>
      <p:pic>
        <p:nvPicPr>
          <p:cNvPr id="9" name="Picture 8">
            <a:hlinkClick r:id="rId7"/>
            <a:extLst>
              <a:ext uri="{FF2B5EF4-FFF2-40B4-BE49-F238E27FC236}">
                <a16:creationId xmlns:a16="http://schemas.microsoft.com/office/drawing/2014/main" id="{0F3B5EE0-90B7-4829-82A9-CF39048CE0D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14262" b="15468"/>
          <a:stretch/>
        </p:blipFill>
        <p:spPr>
          <a:xfrm>
            <a:off x="297456" y="4172117"/>
            <a:ext cx="4772166" cy="170375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5506FE2-9873-410E-988B-CB3659E32432}"/>
              </a:ext>
            </a:extLst>
          </p:cNvPr>
          <p:cNvSpPr txBox="1"/>
          <p:nvPr/>
        </p:nvSpPr>
        <p:spPr>
          <a:xfrm>
            <a:off x="6929609" y="3502165"/>
            <a:ext cx="3349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Different perspective</a:t>
            </a:r>
          </a:p>
        </p:txBody>
      </p:sp>
      <p:pic>
        <p:nvPicPr>
          <p:cNvPr id="12" name="Picture 11">
            <a:hlinkClick r:id="rId9"/>
            <a:extLst>
              <a:ext uri="{FF2B5EF4-FFF2-40B4-BE49-F238E27FC236}">
                <a16:creationId xmlns:a16="http://schemas.microsoft.com/office/drawing/2014/main" id="{B7E53774-31D0-4A02-BCA0-649B737441E0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r="18906" b="28659"/>
          <a:stretch/>
        </p:blipFill>
        <p:spPr>
          <a:xfrm>
            <a:off x="7205031" y="3916966"/>
            <a:ext cx="4689513" cy="268522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33C7C83-9605-42F1-9052-8CED6DF67865}"/>
              </a:ext>
            </a:extLst>
          </p:cNvPr>
          <p:cNvSpPr txBox="1"/>
          <p:nvPr/>
        </p:nvSpPr>
        <p:spPr>
          <a:xfrm>
            <a:off x="1265104" y="3317499"/>
            <a:ext cx="3349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Fact Checkers</a:t>
            </a:r>
          </a:p>
        </p:txBody>
      </p:sp>
    </p:spTree>
    <p:extLst>
      <p:ext uri="{BB962C8B-B14F-4D97-AF65-F5344CB8AC3E}">
        <p14:creationId xmlns:p14="http://schemas.microsoft.com/office/powerpoint/2010/main" val="3387604520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2E5369"/>
      </a:dk2>
      <a:lt2>
        <a:srgbClr val="CFE2E7"/>
      </a:lt2>
      <a:accent1>
        <a:srgbClr val="353535"/>
      </a:accent1>
      <a:accent2>
        <a:srgbClr val="31B4E6"/>
      </a:accent2>
      <a:accent3>
        <a:srgbClr val="265991"/>
      </a:accent3>
      <a:accent4>
        <a:srgbClr val="7E40CC"/>
      </a:accent4>
      <a:accent5>
        <a:srgbClr val="B927E9"/>
      </a:accent5>
      <a:accent6>
        <a:srgbClr val="E833BF"/>
      </a:accent6>
      <a:hlink>
        <a:srgbClr val="2DA0F1"/>
      </a:hlink>
      <a:folHlink>
        <a:srgbClr val="7ED1E6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4F34B87B-9C7A-41AE-A6CB-48536223DFF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2023</TotalTime>
  <Words>380</Words>
  <Application>Microsoft Office PowerPoint</Application>
  <PresentationFormat>Widescreen</PresentationFormat>
  <Paragraphs>57</Paragraphs>
  <Slides>10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Calibri</vt:lpstr>
      <vt:lpstr>Century Gothic</vt:lpstr>
      <vt:lpstr>Times New Roman</vt:lpstr>
      <vt:lpstr>Wingdings 3</vt:lpstr>
      <vt:lpstr>Wisp</vt:lpstr>
      <vt:lpstr>FAKE NEWS DETECTION USING NLP</vt:lpstr>
      <vt:lpstr>PowerPoint Presentation</vt:lpstr>
      <vt:lpstr>PowerPoint Presentation</vt:lpstr>
      <vt:lpstr>PowerPoint Presentation</vt:lpstr>
      <vt:lpstr>PowerPoint Presentation</vt:lpstr>
      <vt:lpstr>Fact Checking: Images</vt:lpstr>
      <vt:lpstr>PowerPoint Presentation</vt:lpstr>
      <vt:lpstr>PowerPoint Presentation</vt:lpstr>
      <vt:lpstr>Fact Checking: Sensational Headlines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Jorge Leon JR</dc:creator>
  <cp:lastModifiedBy>sandhiya Duraisamy</cp:lastModifiedBy>
  <cp:revision>96</cp:revision>
  <dcterms:created xsi:type="dcterms:W3CDTF">2019-06-04T20:20:36Z</dcterms:created>
  <dcterms:modified xsi:type="dcterms:W3CDTF">2023-11-01T16:12:37Z</dcterms:modified>
</cp:coreProperties>
</file>